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261" r:id="rId3"/>
    <p:sldId id="288" r:id="rId4"/>
    <p:sldId id="258" r:id="rId5"/>
    <p:sldId id="259" r:id="rId6"/>
    <p:sldId id="291" r:id="rId7"/>
    <p:sldId id="262" r:id="rId8"/>
    <p:sldId id="263" r:id="rId9"/>
    <p:sldId id="264" r:id="rId10"/>
    <p:sldId id="265" r:id="rId11"/>
    <p:sldId id="287"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90"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2" d="100"/>
          <a:sy n="82" d="100"/>
        </p:scale>
        <p:origin x="-85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74E427-61D4-4071-BCF1-2030D3EFDCEE}" type="datetimeFigureOut">
              <a:rPr lang="en-US" smtClean="0"/>
              <a:t>3/17/2017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Copyright ©2017 Waste Connections</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55224-39C4-43DC-8F2B-5CDA8D23AF28}" type="slidenum">
              <a:rPr lang="en-US" smtClean="0"/>
              <a:t>‹#›</a:t>
            </a:fld>
            <a:endParaRPr lang="en-US" dirty="0"/>
          </a:p>
        </p:txBody>
      </p:sp>
    </p:spTree>
    <p:extLst>
      <p:ext uri="{BB962C8B-B14F-4D97-AF65-F5344CB8AC3E}">
        <p14:creationId xmlns:p14="http://schemas.microsoft.com/office/powerpoint/2010/main" val="1614953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4B067-9793-49BE-8EAB-6729739D2A50}" type="datetimeFigureOut">
              <a:rPr lang="en-US" smtClean="0"/>
              <a:t>3/17/2017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Copyright ©2017 Waste Connections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31D50-3C35-4DEE-BC26-AE338302BC53}" type="slidenum">
              <a:rPr lang="en-US" smtClean="0"/>
              <a:t>‹#›</a:t>
            </a:fld>
            <a:endParaRPr lang="en-US" dirty="0"/>
          </a:p>
        </p:txBody>
      </p:sp>
    </p:spTree>
    <p:extLst>
      <p:ext uri="{BB962C8B-B14F-4D97-AF65-F5344CB8AC3E}">
        <p14:creationId xmlns:p14="http://schemas.microsoft.com/office/powerpoint/2010/main" val="2655883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7B93E3-D9C9-4913-8708-E549D4A35EAF}" type="datetime1">
              <a:rPr lang="en-US" smtClean="0"/>
              <a:t>3/17/2017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dirty="0"/>
              <a:t>Copyright ©2017 Waste Connections</a:t>
            </a:r>
          </a:p>
        </p:txBody>
      </p:sp>
      <p:sp>
        <p:nvSpPr>
          <p:cNvPr id="6" name="Slide Number Placeholder 5"/>
          <p:cNvSpPr>
            <a:spLocks noGrp="1"/>
          </p:cNvSpPr>
          <p:nvPr>
            <p:ph type="sldNum" sz="quarter" idx="12"/>
          </p:nvPr>
        </p:nvSpPr>
        <p:spPr>
          <a:xfrm>
            <a:off x="1437664" y="798973"/>
            <a:ext cx="811019" cy="503578"/>
          </a:xfrm>
        </p:spPr>
        <p:txBody>
          <a:bodyPr/>
          <a:lstStyle/>
          <a:p>
            <a:fld id="{919C1D6E-44C2-4507-BC38-F1C93F52C6F1}"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518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33512B-7C43-4B64-AA0C-A3A0EB25BE6E}" type="datetime1">
              <a:rPr lang="en-US" smtClean="0"/>
              <a:t>3/17/2017</a:t>
            </a:fld>
            <a:endParaRPr lang="en-US" dirty="0"/>
          </a:p>
        </p:txBody>
      </p:sp>
      <p:sp>
        <p:nvSpPr>
          <p:cNvPr id="5" name="Footer Placeholder 4"/>
          <p:cNvSpPr>
            <a:spLocks noGrp="1"/>
          </p:cNvSpPr>
          <p:nvPr>
            <p:ph type="ftr" sz="quarter" idx="11"/>
          </p:nvPr>
        </p:nvSpPr>
        <p:spPr/>
        <p:txBody>
          <a:bodyPr/>
          <a:lstStyle/>
          <a:p>
            <a:r>
              <a:rPr lang="en-US" dirty="0"/>
              <a:t>Copyright ©2017 Waste Connections</a:t>
            </a:r>
          </a:p>
        </p:txBody>
      </p:sp>
      <p:sp>
        <p:nvSpPr>
          <p:cNvPr id="6" name="Slide Number Placeholder 5"/>
          <p:cNvSpPr>
            <a:spLocks noGrp="1"/>
          </p:cNvSpPr>
          <p:nvPr>
            <p:ph type="sldNum" sz="quarter" idx="12"/>
          </p:nvPr>
        </p:nvSpPr>
        <p:spPr/>
        <p:txBody>
          <a:bodyPr/>
          <a:lstStyle/>
          <a:p>
            <a:fld id="{919C1D6E-44C2-4507-BC38-F1C93F52C6F1}"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43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AED8C-D664-4092-B72B-007237F8D332}" type="datetime1">
              <a:rPr lang="en-US" smtClean="0"/>
              <a:t>3/17/2017</a:t>
            </a:fld>
            <a:endParaRPr lang="en-US" dirty="0"/>
          </a:p>
        </p:txBody>
      </p:sp>
      <p:sp>
        <p:nvSpPr>
          <p:cNvPr id="5" name="Footer Placeholder 4"/>
          <p:cNvSpPr>
            <a:spLocks noGrp="1"/>
          </p:cNvSpPr>
          <p:nvPr>
            <p:ph type="ftr" sz="quarter" idx="11"/>
          </p:nvPr>
        </p:nvSpPr>
        <p:spPr/>
        <p:txBody>
          <a:bodyPr/>
          <a:lstStyle/>
          <a:p>
            <a:r>
              <a:rPr lang="en-US" dirty="0"/>
              <a:t>Copyright ©2017 Waste Connections</a:t>
            </a:r>
          </a:p>
        </p:txBody>
      </p:sp>
      <p:sp>
        <p:nvSpPr>
          <p:cNvPr id="6" name="Slide Number Placeholder 5"/>
          <p:cNvSpPr>
            <a:spLocks noGrp="1"/>
          </p:cNvSpPr>
          <p:nvPr>
            <p:ph type="sldNum" sz="quarter" idx="12"/>
          </p:nvPr>
        </p:nvSpPr>
        <p:spPr/>
        <p:txBody>
          <a:bodyPr/>
          <a:lstStyle/>
          <a:p>
            <a:fld id="{919C1D6E-44C2-4507-BC38-F1C93F52C6F1}"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654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86F72-CF18-4D51-9783-8163CEF878C3}" type="datetime1">
              <a:rPr lang="en-US" smtClean="0"/>
              <a:t>3/17/2017</a:t>
            </a:fld>
            <a:endParaRPr lang="en-US" dirty="0"/>
          </a:p>
        </p:txBody>
      </p:sp>
      <p:sp>
        <p:nvSpPr>
          <p:cNvPr id="5" name="Footer Placeholder 4"/>
          <p:cNvSpPr>
            <a:spLocks noGrp="1"/>
          </p:cNvSpPr>
          <p:nvPr>
            <p:ph type="ftr" sz="quarter" idx="11"/>
          </p:nvPr>
        </p:nvSpPr>
        <p:spPr/>
        <p:txBody>
          <a:bodyPr/>
          <a:lstStyle/>
          <a:p>
            <a:r>
              <a:rPr lang="en-US" dirty="0"/>
              <a:t>Copyright ©2017 Waste Connections</a:t>
            </a:r>
          </a:p>
        </p:txBody>
      </p:sp>
      <p:sp>
        <p:nvSpPr>
          <p:cNvPr id="6" name="Slide Number Placeholder 5"/>
          <p:cNvSpPr>
            <a:spLocks noGrp="1"/>
          </p:cNvSpPr>
          <p:nvPr>
            <p:ph type="sldNum" sz="quarter" idx="12"/>
          </p:nvPr>
        </p:nvSpPr>
        <p:spPr/>
        <p:txBody>
          <a:bodyPr/>
          <a:lstStyle/>
          <a:p>
            <a:fld id="{919C1D6E-44C2-4507-BC38-F1C93F52C6F1}"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50E110-C474-4F71-A513-9A658598E7B0}" type="datetime1">
              <a:rPr lang="en-US" smtClean="0"/>
              <a:t>3/17/2017</a:t>
            </a:fld>
            <a:endParaRPr lang="en-US" dirty="0"/>
          </a:p>
        </p:txBody>
      </p:sp>
      <p:sp>
        <p:nvSpPr>
          <p:cNvPr id="5" name="Footer Placeholder 4"/>
          <p:cNvSpPr>
            <a:spLocks noGrp="1"/>
          </p:cNvSpPr>
          <p:nvPr>
            <p:ph type="ftr" sz="quarter" idx="11"/>
          </p:nvPr>
        </p:nvSpPr>
        <p:spPr/>
        <p:txBody>
          <a:bodyPr/>
          <a:lstStyle/>
          <a:p>
            <a:r>
              <a:rPr lang="en-US" dirty="0"/>
              <a:t>Copyright ©2017 Waste Connections</a:t>
            </a:r>
          </a:p>
        </p:txBody>
      </p:sp>
      <p:sp>
        <p:nvSpPr>
          <p:cNvPr id="6" name="Slide Number Placeholder 5"/>
          <p:cNvSpPr>
            <a:spLocks noGrp="1"/>
          </p:cNvSpPr>
          <p:nvPr>
            <p:ph type="sldNum" sz="quarter" idx="12"/>
          </p:nvPr>
        </p:nvSpPr>
        <p:spPr/>
        <p:txBody>
          <a:bodyPr/>
          <a:lstStyle/>
          <a:p>
            <a:fld id="{919C1D6E-44C2-4507-BC38-F1C93F52C6F1}"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461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91786-E1E1-44AD-BAA3-D7FE8E8BF76C}" type="datetime1">
              <a:rPr lang="en-US" smtClean="0"/>
              <a:t>3/17/2017</a:t>
            </a:fld>
            <a:endParaRPr lang="en-US" dirty="0"/>
          </a:p>
        </p:txBody>
      </p:sp>
      <p:sp>
        <p:nvSpPr>
          <p:cNvPr id="6" name="Footer Placeholder 5"/>
          <p:cNvSpPr>
            <a:spLocks noGrp="1"/>
          </p:cNvSpPr>
          <p:nvPr>
            <p:ph type="ftr" sz="quarter" idx="11"/>
          </p:nvPr>
        </p:nvSpPr>
        <p:spPr/>
        <p:txBody>
          <a:bodyPr/>
          <a:lstStyle/>
          <a:p>
            <a:r>
              <a:rPr lang="en-US" dirty="0"/>
              <a:t>Copyright ©2017 Waste Connections</a:t>
            </a:r>
          </a:p>
        </p:txBody>
      </p:sp>
      <p:sp>
        <p:nvSpPr>
          <p:cNvPr id="7" name="Slide Number Placeholder 6"/>
          <p:cNvSpPr>
            <a:spLocks noGrp="1"/>
          </p:cNvSpPr>
          <p:nvPr>
            <p:ph type="sldNum" sz="quarter" idx="12"/>
          </p:nvPr>
        </p:nvSpPr>
        <p:spPr/>
        <p:txBody>
          <a:bodyPr/>
          <a:lstStyle/>
          <a:p>
            <a:fld id="{919C1D6E-44C2-4507-BC38-F1C93F52C6F1}"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9110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786176-3DE5-4A52-BBB6-BA794797525F}" type="datetime1">
              <a:rPr lang="en-US" smtClean="0"/>
              <a:t>3/17/2017</a:t>
            </a:fld>
            <a:endParaRPr lang="en-US" dirty="0"/>
          </a:p>
        </p:txBody>
      </p:sp>
      <p:sp>
        <p:nvSpPr>
          <p:cNvPr id="8" name="Footer Placeholder 7"/>
          <p:cNvSpPr>
            <a:spLocks noGrp="1"/>
          </p:cNvSpPr>
          <p:nvPr>
            <p:ph type="ftr" sz="quarter" idx="11"/>
          </p:nvPr>
        </p:nvSpPr>
        <p:spPr/>
        <p:txBody>
          <a:bodyPr/>
          <a:lstStyle/>
          <a:p>
            <a:r>
              <a:rPr lang="en-US" dirty="0"/>
              <a:t>Copyright ©2017 Waste Connections</a:t>
            </a:r>
          </a:p>
        </p:txBody>
      </p:sp>
      <p:sp>
        <p:nvSpPr>
          <p:cNvPr id="9" name="Slide Number Placeholder 8"/>
          <p:cNvSpPr>
            <a:spLocks noGrp="1"/>
          </p:cNvSpPr>
          <p:nvPr>
            <p:ph type="sldNum" sz="quarter" idx="12"/>
          </p:nvPr>
        </p:nvSpPr>
        <p:spPr/>
        <p:txBody>
          <a:bodyPr/>
          <a:lstStyle/>
          <a:p>
            <a:fld id="{919C1D6E-44C2-4507-BC38-F1C93F52C6F1}"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822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8BDC72-BE9F-48EB-B31F-79AA8B44C44D}" type="datetime1">
              <a:rPr lang="en-US" smtClean="0"/>
              <a:t>3/17/2017</a:t>
            </a:fld>
            <a:endParaRPr lang="en-US" dirty="0"/>
          </a:p>
        </p:txBody>
      </p:sp>
      <p:sp>
        <p:nvSpPr>
          <p:cNvPr id="4" name="Footer Placeholder 3"/>
          <p:cNvSpPr>
            <a:spLocks noGrp="1"/>
          </p:cNvSpPr>
          <p:nvPr>
            <p:ph type="ftr" sz="quarter" idx="11"/>
          </p:nvPr>
        </p:nvSpPr>
        <p:spPr/>
        <p:txBody>
          <a:bodyPr/>
          <a:lstStyle/>
          <a:p>
            <a:r>
              <a:rPr lang="en-US" dirty="0"/>
              <a:t>Copyright ©2017 Waste Connections</a:t>
            </a:r>
          </a:p>
        </p:txBody>
      </p:sp>
      <p:sp>
        <p:nvSpPr>
          <p:cNvPr id="5" name="Slide Number Placeholder 4"/>
          <p:cNvSpPr>
            <a:spLocks noGrp="1"/>
          </p:cNvSpPr>
          <p:nvPr>
            <p:ph type="sldNum" sz="quarter" idx="12"/>
          </p:nvPr>
        </p:nvSpPr>
        <p:spPr/>
        <p:txBody>
          <a:bodyPr/>
          <a:lstStyle/>
          <a:p>
            <a:fld id="{919C1D6E-44C2-4507-BC38-F1C93F52C6F1}"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773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21E19-9CAA-4289-AA4D-B87C5BD59323}" type="datetime1">
              <a:rPr lang="en-US" smtClean="0"/>
              <a:t>3/17/2017</a:t>
            </a:fld>
            <a:endParaRPr lang="en-US" dirty="0"/>
          </a:p>
        </p:txBody>
      </p:sp>
      <p:sp>
        <p:nvSpPr>
          <p:cNvPr id="3" name="Footer Placeholder 2"/>
          <p:cNvSpPr>
            <a:spLocks noGrp="1"/>
          </p:cNvSpPr>
          <p:nvPr>
            <p:ph type="ftr" sz="quarter" idx="11"/>
          </p:nvPr>
        </p:nvSpPr>
        <p:spPr/>
        <p:txBody>
          <a:bodyPr/>
          <a:lstStyle/>
          <a:p>
            <a:r>
              <a:rPr lang="en-US" dirty="0"/>
              <a:t>Copyright ©2017 Waste Connections</a:t>
            </a:r>
          </a:p>
        </p:txBody>
      </p:sp>
      <p:sp>
        <p:nvSpPr>
          <p:cNvPr id="4" name="Slide Number Placeholder 3"/>
          <p:cNvSpPr>
            <a:spLocks noGrp="1"/>
          </p:cNvSpPr>
          <p:nvPr>
            <p:ph type="sldNum" sz="quarter" idx="12"/>
          </p:nvPr>
        </p:nvSpPr>
        <p:spPr/>
        <p:txBody>
          <a:bodyPr/>
          <a:lstStyle/>
          <a:p>
            <a:fld id="{919C1D6E-44C2-4507-BC38-F1C93F52C6F1}" type="slidenum">
              <a:rPr lang="en-US" smtClean="0"/>
              <a:t>‹#›</a:t>
            </a:fld>
            <a:endParaRPr lang="en-US" dirty="0"/>
          </a:p>
        </p:txBody>
      </p:sp>
    </p:spTree>
    <p:extLst>
      <p:ext uri="{BB962C8B-B14F-4D97-AF65-F5344CB8AC3E}">
        <p14:creationId xmlns:p14="http://schemas.microsoft.com/office/powerpoint/2010/main" val="176075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86721-85C0-46D0-9D3B-527A07E5A190}" type="datetime1">
              <a:rPr lang="en-US" smtClean="0"/>
              <a:t>3/17/2017</a:t>
            </a:fld>
            <a:endParaRPr lang="en-US" dirty="0"/>
          </a:p>
        </p:txBody>
      </p:sp>
      <p:sp>
        <p:nvSpPr>
          <p:cNvPr id="6" name="Footer Placeholder 5"/>
          <p:cNvSpPr>
            <a:spLocks noGrp="1"/>
          </p:cNvSpPr>
          <p:nvPr>
            <p:ph type="ftr" sz="quarter" idx="11"/>
          </p:nvPr>
        </p:nvSpPr>
        <p:spPr/>
        <p:txBody>
          <a:bodyPr/>
          <a:lstStyle/>
          <a:p>
            <a:r>
              <a:rPr lang="en-US" dirty="0"/>
              <a:t>Copyright ©2017 Waste Connections</a:t>
            </a:r>
          </a:p>
        </p:txBody>
      </p:sp>
      <p:sp>
        <p:nvSpPr>
          <p:cNvPr id="7" name="Slide Number Placeholder 6"/>
          <p:cNvSpPr>
            <a:spLocks noGrp="1"/>
          </p:cNvSpPr>
          <p:nvPr>
            <p:ph type="sldNum" sz="quarter" idx="12"/>
          </p:nvPr>
        </p:nvSpPr>
        <p:spPr/>
        <p:txBody>
          <a:bodyPr/>
          <a:lstStyle/>
          <a:p>
            <a:fld id="{919C1D6E-44C2-4507-BC38-F1C93F52C6F1}"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95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19AD03F-AC00-4150-A4E9-D5444FC5D3FB}" type="datetime1">
              <a:rPr lang="en-US" smtClean="0"/>
              <a:t>3/17/2017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Copyright ©2017 Waste Connections</a:t>
            </a:r>
          </a:p>
        </p:txBody>
      </p:sp>
      <p:sp>
        <p:nvSpPr>
          <p:cNvPr id="7" name="Slide Number Placeholder 6"/>
          <p:cNvSpPr>
            <a:spLocks noGrp="1"/>
          </p:cNvSpPr>
          <p:nvPr>
            <p:ph type="sldNum" sz="quarter" idx="12"/>
          </p:nvPr>
        </p:nvSpPr>
        <p:spPr/>
        <p:txBody>
          <a:bodyPr/>
          <a:lstStyle/>
          <a:p>
            <a:fld id="{919C1D6E-44C2-4507-BC38-F1C93F52C6F1}"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41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E80D56B-A8B4-4167-A386-0579BC3366B9}" type="datetime1">
              <a:rPr lang="en-US" smtClean="0"/>
              <a:t>3/17/2017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Copyright ©2017 Waste Connections</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19C1D6E-44C2-4507-BC38-F1C93F52C6F1}"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505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1049235"/>
          </a:xfrm>
        </p:spPr>
        <p:txBody>
          <a:bodyPr>
            <a:normAutofit/>
          </a:bodyPr>
          <a:lstStyle/>
          <a:p>
            <a:r>
              <a:rPr lang="en-US" sz="6600" dirty="0"/>
              <a:t>Get Em’ Started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0800" y="1996629"/>
            <a:ext cx="4231200" cy="4552950"/>
          </a:xfrm>
          <a:prstGeom prst="rect">
            <a:avLst/>
          </a:prstGeom>
        </p:spPr>
      </p:pic>
      <p:sp>
        <p:nvSpPr>
          <p:cNvPr id="4" name="Title 1"/>
          <p:cNvSpPr txBox="1">
            <a:spLocks/>
          </p:cNvSpPr>
          <p:nvPr/>
        </p:nvSpPr>
        <p:spPr>
          <a:xfrm>
            <a:off x="1032480" y="2261844"/>
            <a:ext cx="680126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t>Job Openings, New Hires &amp; Onboarding in Workday!</a:t>
            </a:r>
          </a:p>
        </p:txBody>
      </p:sp>
      <p:sp>
        <p:nvSpPr>
          <p:cNvPr id="5" name="Title 1"/>
          <p:cNvSpPr txBox="1">
            <a:spLocks/>
          </p:cNvSpPr>
          <p:nvPr/>
        </p:nvSpPr>
        <p:spPr>
          <a:xfrm>
            <a:off x="361950" y="4700244"/>
            <a:ext cx="6801268" cy="15481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400" u="sng" dirty="0"/>
              <a:t>Facilitated by:</a:t>
            </a:r>
          </a:p>
          <a:p>
            <a:r>
              <a:rPr lang="en-US" sz="2400" dirty="0"/>
              <a:t>Deedee Castrodale</a:t>
            </a:r>
          </a:p>
          <a:p>
            <a:r>
              <a:rPr lang="en-US" sz="2400" dirty="0"/>
              <a:t>Alissa Price</a:t>
            </a:r>
          </a:p>
          <a:p>
            <a:r>
              <a:rPr lang="en-US" sz="2400" dirty="0"/>
              <a:t>Nolan Wade</a:t>
            </a:r>
          </a:p>
        </p:txBody>
      </p:sp>
      <p:sp>
        <p:nvSpPr>
          <p:cNvPr id="11" name="Footer Placeholder 10"/>
          <p:cNvSpPr>
            <a:spLocks noGrp="1"/>
          </p:cNvSpPr>
          <p:nvPr>
            <p:ph type="ftr" sz="quarter" idx="11"/>
          </p:nvPr>
        </p:nvSpPr>
        <p:spPr>
          <a:xfrm>
            <a:off x="97564" y="6483922"/>
            <a:ext cx="5938836" cy="309201"/>
          </a:xfrm>
        </p:spPr>
        <p:txBody>
          <a:bodyPr/>
          <a:lstStyle/>
          <a:p>
            <a:r>
              <a:rPr lang="en-US" dirty="0"/>
              <a:t>Copyright ©2017 Waste Connections</a:t>
            </a:r>
          </a:p>
        </p:txBody>
      </p:sp>
    </p:spTree>
    <p:extLst>
      <p:ext uri="{BB962C8B-B14F-4D97-AF65-F5344CB8AC3E}">
        <p14:creationId xmlns:p14="http://schemas.microsoft.com/office/powerpoint/2010/main" val="2953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015663"/>
          </a:xfrm>
          <a:prstGeom prst="rect">
            <a:avLst/>
          </a:prstGeom>
          <a:noFill/>
        </p:spPr>
        <p:txBody>
          <a:bodyPr wrap="square" rtlCol="0">
            <a:spAutoFit/>
          </a:bodyPr>
          <a:lstStyle/>
          <a:p>
            <a:r>
              <a:rPr lang="en-US" sz="2400" dirty="0"/>
              <a:t>Hiring an Employee cont.…</a:t>
            </a:r>
          </a:p>
          <a:p>
            <a:endParaRPr lang="en-US" dirty="0"/>
          </a:p>
          <a:p>
            <a:r>
              <a:rPr lang="en-US" dirty="0"/>
              <a:t>The manager will propose compensation. Once done, click the Save icon.</a:t>
            </a:r>
          </a:p>
        </p:txBody>
      </p:sp>
      <p:sp>
        <p:nvSpPr>
          <p:cNvPr id="9"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14" name="Picture 13"/>
          <p:cNvPicPr/>
          <p:nvPr/>
        </p:nvPicPr>
        <p:blipFill>
          <a:blip r:embed="rId3"/>
          <a:stretch>
            <a:fillRect/>
          </a:stretch>
        </p:blipFill>
        <p:spPr>
          <a:xfrm>
            <a:off x="94343" y="1341462"/>
            <a:ext cx="11848943" cy="4611282"/>
          </a:xfrm>
          <a:prstGeom prst="rect">
            <a:avLst/>
          </a:prstGeom>
          <a:ln w="19050">
            <a:solidFill>
              <a:schemeClr val="tx1"/>
            </a:solidFill>
          </a:ln>
        </p:spPr>
      </p:pic>
    </p:spTree>
    <p:extLst>
      <p:ext uri="{BB962C8B-B14F-4D97-AF65-F5344CB8AC3E}">
        <p14:creationId xmlns:p14="http://schemas.microsoft.com/office/powerpoint/2010/main" val="252317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460773" cy="1292662"/>
          </a:xfrm>
          <a:prstGeom prst="rect">
            <a:avLst/>
          </a:prstGeom>
          <a:noFill/>
        </p:spPr>
        <p:txBody>
          <a:bodyPr wrap="square" rtlCol="0">
            <a:spAutoFit/>
          </a:bodyPr>
          <a:lstStyle/>
          <a:p>
            <a:r>
              <a:rPr lang="en-US" sz="2400" dirty="0"/>
              <a:t>Hiring an Employee cont.…</a:t>
            </a:r>
          </a:p>
          <a:p>
            <a:endParaRPr lang="en-US" dirty="0"/>
          </a:p>
          <a:p>
            <a:r>
              <a:rPr lang="en-US" dirty="0"/>
              <a:t>The manager will then propose the Vacation Rate by clicking the Add button in the Hourly area, Select </a:t>
            </a:r>
            <a:r>
              <a:rPr lang="en-US" b="1" dirty="0"/>
              <a:t>Vacation Rate</a:t>
            </a:r>
            <a:r>
              <a:rPr lang="en-US" dirty="0"/>
              <a:t> from the drop-down menu and enter the amount, currency, and frequency information. Once done, click </a:t>
            </a:r>
            <a:r>
              <a:rPr lang="en-US" b="1" dirty="0"/>
              <a:t>Submit.</a:t>
            </a:r>
            <a:endParaRPr lang="en-US" dirty="0"/>
          </a:p>
        </p:txBody>
      </p:sp>
      <p:sp>
        <p:nvSpPr>
          <p:cNvPr id="9"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13" name="Picture 12"/>
          <p:cNvPicPr/>
          <p:nvPr/>
        </p:nvPicPr>
        <p:blipFill>
          <a:blip r:embed="rId3"/>
          <a:stretch>
            <a:fillRect/>
          </a:stretch>
        </p:blipFill>
        <p:spPr>
          <a:xfrm>
            <a:off x="5967412" y="1315522"/>
            <a:ext cx="6340825" cy="4760666"/>
          </a:xfrm>
          <a:prstGeom prst="rect">
            <a:avLst/>
          </a:prstGeom>
          <a:ln w="28575">
            <a:solidFill>
              <a:schemeClr val="tx1"/>
            </a:solidFill>
          </a:ln>
        </p:spPr>
      </p:pic>
      <p:pic>
        <p:nvPicPr>
          <p:cNvPr id="3" name="Picture 2"/>
          <p:cNvPicPr>
            <a:picLocks noChangeAspect="1"/>
          </p:cNvPicPr>
          <p:nvPr/>
        </p:nvPicPr>
        <p:blipFill>
          <a:blip r:embed="rId4"/>
          <a:stretch>
            <a:fillRect/>
          </a:stretch>
        </p:blipFill>
        <p:spPr>
          <a:xfrm>
            <a:off x="79979" y="1315522"/>
            <a:ext cx="5581678" cy="3019086"/>
          </a:xfrm>
          <a:prstGeom prst="rect">
            <a:avLst/>
          </a:prstGeom>
          <a:ln w="28575">
            <a:solidFill>
              <a:schemeClr val="tx1"/>
            </a:solidFill>
          </a:ln>
        </p:spPr>
      </p:pic>
      <p:sp>
        <p:nvSpPr>
          <p:cNvPr id="4" name="Rectangle 3"/>
          <p:cNvSpPr/>
          <p:nvPr/>
        </p:nvSpPr>
        <p:spPr>
          <a:xfrm>
            <a:off x="158262" y="3754315"/>
            <a:ext cx="1011115" cy="509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976946" y="5671037"/>
            <a:ext cx="811824" cy="386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296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292662"/>
          </a:xfrm>
          <a:prstGeom prst="rect">
            <a:avLst/>
          </a:prstGeom>
          <a:noFill/>
        </p:spPr>
        <p:txBody>
          <a:bodyPr wrap="square" rtlCol="0">
            <a:spAutoFit/>
          </a:bodyPr>
          <a:lstStyle/>
          <a:p>
            <a:r>
              <a:rPr lang="en-US" sz="2400" dirty="0"/>
              <a:t>Hiring an Employee cont.…</a:t>
            </a:r>
          </a:p>
          <a:p>
            <a:endParaRPr lang="en-US" dirty="0"/>
          </a:p>
          <a:p>
            <a:r>
              <a:rPr lang="en-US" dirty="0"/>
              <a:t>The manager will then enter the organization assignments (Company, Cost Center, Pay Policy, Punch Policy, and Holiday Group.</a:t>
            </a:r>
            <a:endParaRPr lang="en-US" dirty="0">
              <a:solidFill>
                <a:srgbClr val="FF0000"/>
              </a:solidFill>
            </a:endParaRPr>
          </a:p>
        </p:txBody>
      </p:sp>
      <p:pic>
        <p:nvPicPr>
          <p:cNvPr id="4" name="Picture 3"/>
          <p:cNvPicPr/>
          <p:nvPr/>
        </p:nvPicPr>
        <p:blipFill>
          <a:blip r:embed="rId2"/>
          <a:stretch>
            <a:fillRect/>
          </a:stretch>
        </p:blipFill>
        <p:spPr>
          <a:xfrm>
            <a:off x="4019867" y="1581149"/>
            <a:ext cx="5209858" cy="4429125"/>
          </a:xfrm>
          <a:prstGeom prst="rect">
            <a:avLst/>
          </a:prstGeom>
          <a:solidFill>
            <a:schemeClr val="tx1"/>
          </a:solidFill>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27065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292662"/>
          </a:xfrm>
          <a:prstGeom prst="rect">
            <a:avLst/>
          </a:prstGeom>
          <a:noFill/>
        </p:spPr>
        <p:txBody>
          <a:bodyPr wrap="square" rtlCol="0">
            <a:spAutoFit/>
          </a:bodyPr>
          <a:lstStyle/>
          <a:p>
            <a:r>
              <a:rPr lang="en-US" sz="2400" dirty="0"/>
              <a:t>Hiring an Employee cont.…</a:t>
            </a:r>
          </a:p>
          <a:p>
            <a:endParaRPr lang="en-US" dirty="0"/>
          </a:p>
          <a:p>
            <a:r>
              <a:rPr lang="en-US" dirty="0"/>
              <a:t>The hire will then route to the Controller for review and approval. The Payroll Partner has also been added to that review and approval process. Once all approvers have approved, the employee will then begin the Onboarding process.</a:t>
            </a:r>
            <a:endParaRPr lang="en-US" dirty="0">
              <a:solidFill>
                <a:srgbClr val="FF0000"/>
              </a:solidFill>
            </a:endParaRPr>
          </a:p>
        </p:txBody>
      </p:sp>
      <p:pic>
        <p:nvPicPr>
          <p:cNvPr id="5" name="Picture 4"/>
          <p:cNvPicPr/>
          <p:nvPr/>
        </p:nvPicPr>
        <p:blipFill>
          <a:blip r:embed="rId2"/>
          <a:stretch>
            <a:fillRect/>
          </a:stretch>
        </p:blipFill>
        <p:spPr>
          <a:xfrm>
            <a:off x="3296602" y="1400175"/>
            <a:ext cx="5675948" cy="4705350"/>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1016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569660"/>
          </a:xfrm>
          <a:prstGeom prst="rect">
            <a:avLst/>
          </a:prstGeom>
          <a:noFill/>
        </p:spPr>
        <p:txBody>
          <a:bodyPr wrap="square" rtlCol="0">
            <a:spAutoFit/>
          </a:bodyPr>
          <a:lstStyle/>
          <a:p>
            <a:r>
              <a:rPr lang="en-US" sz="2400" dirty="0"/>
              <a:t>Onboarding</a:t>
            </a:r>
          </a:p>
          <a:p>
            <a:endParaRPr lang="en-US" dirty="0"/>
          </a:p>
          <a:p>
            <a:r>
              <a:rPr lang="en-US" dirty="0"/>
              <a:t>At initial login, arrows are pointing to the Search bar as well as the My Account button to access the Employee Profile and Inbox. Access the inbox by clicking the </a:t>
            </a:r>
            <a:r>
              <a:rPr lang="en-US" b="1" dirty="0"/>
              <a:t>Inbox Worklet</a:t>
            </a:r>
            <a:r>
              <a:rPr lang="en-US" dirty="0"/>
              <a:t> or the </a:t>
            </a:r>
            <a:r>
              <a:rPr lang="en-US" b="1" dirty="0"/>
              <a:t>My Account </a:t>
            </a:r>
            <a:r>
              <a:rPr lang="en-US" dirty="0"/>
              <a:t>button in the upper right corner. Both will reflect the number of tasks currently in the Inbox.</a:t>
            </a:r>
            <a:endParaRPr lang="en-US"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2" y="1733550"/>
            <a:ext cx="10948988" cy="4396703"/>
          </a:xfrm>
          <a:prstGeom prst="rect">
            <a:avLst/>
          </a:prstGeom>
          <a:ln w="28575">
            <a:solidFill>
              <a:schemeClr val="tx1"/>
            </a:solidFill>
          </a:ln>
        </p:spPr>
      </p:pic>
      <p:sp>
        <p:nvSpPr>
          <p:cNvPr id="10"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91887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6143624" cy="3877985"/>
          </a:xfrm>
          <a:prstGeom prst="rect">
            <a:avLst/>
          </a:prstGeom>
          <a:noFill/>
        </p:spPr>
        <p:txBody>
          <a:bodyPr wrap="square" rtlCol="0">
            <a:spAutoFit/>
          </a:bodyPr>
          <a:lstStyle/>
          <a:p>
            <a:r>
              <a:rPr lang="en-US" sz="2400" dirty="0"/>
              <a:t>Onboarding…the Inbox</a:t>
            </a:r>
          </a:p>
          <a:p>
            <a:endParaRPr lang="en-US" sz="2400" dirty="0"/>
          </a:p>
          <a:p>
            <a:r>
              <a:rPr lang="en-US" dirty="0"/>
              <a:t>The inbox has two tabs: Actions tab and the Archive tab. The Actions tab:</a:t>
            </a:r>
          </a:p>
          <a:p>
            <a:pPr marL="285750" indent="-285750">
              <a:buFont typeface="Arial" panose="020B0604020202020204" pitchFamily="34" charset="0"/>
              <a:buChar char="•"/>
            </a:pPr>
            <a:r>
              <a:rPr lang="en-US" dirty="0"/>
              <a:t>Shows all tasks in the inbox. </a:t>
            </a:r>
          </a:p>
          <a:p>
            <a:pPr marL="285750" indent="-285750">
              <a:buFont typeface="Arial" panose="020B0604020202020204" pitchFamily="34" charset="0"/>
              <a:buChar char="•"/>
            </a:pPr>
            <a:r>
              <a:rPr lang="en-US" dirty="0"/>
              <a:t>Contains the Viewing filter which allows you to view all, favorite, overdue or special tasks and an Edit Filters button which can be used to make custom filters for your inbox. </a:t>
            </a:r>
          </a:p>
          <a:p>
            <a:pPr marL="285750" indent="-285750">
              <a:buFont typeface="Arial" panose="020B0604020202020204" pitchFamily="34" charset="0"/>
              <a:buChar char="•"/>
            </a:pPr>
            <a:r>
              <a:rPr lang="en-US" dirty="0"/>
              <a:t>Contains the Sort By filter which filters tasks from newest, oldest, or due date as well as a refresh button which can be used to manually update your inbox. </a:t>
            </a:r>
          </a:p>
          <a:p>
            <a:endParaRPr lang="en-US" dirty="0"/>
          </a:p>
          <a:p>
            <a:r>
              <a:rPr lang="en-US" dirty="0"/>
              <a:t>The Archive tab houses completed tasks.</a:t>
            </a:r>
          </a:p>
        </p:txBody>
      </p:sp>
      <p:pic>
        <p:nvPicPr>
          <p:cNvPr id="5" name="Picture 4"/>
          <p:cNvPicPr/>
          <p:nvPr/>
        </p:nvPicPr>
        <p:blipFill>
          <a:blip r:embed="rId2"/>
          <a:stretch>
            <a:fillRect/>
          </a:stretch>
        </p:blipFill>
        <p:spPr>
          <a:xfrm>
            <a:off x="6340983" y="808101"/>
            <a:ext cx="4446270" cy="4381500"/>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5842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846659"/>
          </a:xfrm>
          <a:prstGeom prst="rect">
            <a:avLst/>
          </a:prstGeom>
          <a:noFill/>
        </p:spPr>
        <p:txBody>
          <a:bodyPr wrap="square" rtlCol="0">
            <a:spAutoFit/>
          </a:bodyPr>
          <a:lstStyle/>
          <a:p>
            <a:r>
              <a:rPr lang="en-US" sz="2400" dirty="0"/>
              <a:t>Onboarding…Edit Government IDs</a:t>
            </a:r>
          </a:p>
          <a:p>
            <a:endParaRPr lang="en-US" dirty="0"/>
          </a:p>
          <a:p>
            <a:r>
              <a:rPr lang="en-US" dirty="0"/>
              <a:t>The first task in the Onboarding process is to edit government IDs. The employee will add a new line and select the appropriate selections in each field. </a:t>
            </a:r>
            <a:r>
              <a:rPr lang="en-US" dirty="0">
                <a:solidFill>
                  <a:srgbClr val="002060"/>
                </a:solidFill>
              </a:rPr>
              <a:t>What is extremely important to remember here is that a Pay Group cannot be assigned unless the employee submits his/her social security number. Without it, the employee will not be paid or receive his/her benefits.</a:t>
            </a:r>
          </a:p>
        </p:txBody>
      </p:sp>
      <p:pic>
        <p:nvPicPr>
          <p:cNvPr id="5" name="Picture 4"/>
          <p:cNvPicPr/>
          <p:nvPr/>
        </p:nvPicPr>
        <p:blipFill>
          <a:blip r:embed="rId2"/>
          <a:stretch>
            <a:fillRect/>
          </a:stretch>
        </p:blipFill>
        <p:spPr>
          <a:xfrm>
            <a:off x="2173604" y="2285999"/>
            <a:ext cx="7256145" cy="2352675"/>
          </a:xfrm>
          <a:prstGeom prst="rect">
            <a:avLst/>
          </a:prstGeom>
          <a:ln w="12700">
            <a:solidFill>
              <a:schemeClr val="tx1"/>
            </a:solidFill>
          </a:ln>
        </p:spPr>
      </p:pic>
      <p:sp>
        <p:nvSpPr>
          <p:cNvPr id="3" name="Oval 2"/>
          <p:cNvSpPr/>
          <p:nvPr/>
        </p:nvSpPr>
        <p:spPr>
          <a:xfrm>
            <a:off x="2352675" y="3333750"/>
            <a:ext cx="361950" cy="409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391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015663"/>
          </a:xfrm>
          <a:prstGeom prst="rect">
            <a:avLst/>
          </a:prstGeom>
          <a:noFill/>
        </p:spPr>
        <p:txBody>
          <a:bodyPr wrap="square" rtlCol="0">
            <a:spAutoFit/>
          </a:bodyPr>
          <a:lstStyle/>
          <a:p>
            <a:r>
              <a:rPr lang="en-US" sz="2400" dirty="0"/>
              <a:t>Onboarding…Change Emergency Contacts</a:t>
            </a:r>
          </a:p>
          <a:p>
            <a:endParaRPr lang="en-US" dirty="0"/>
          </a:p>
          <a:p>
            <a:r>
              <a:rPr lang="en-US" dirty="0"/>
              <a:t>Employee to submit all required and applicable fields of information regarding emergency contact.</a:t>
            </a:r>
          </a:p>
        </p:txBody>
      </p:sp>
      <p:pic>
        <p:nvPicPr>
          <p:cNvPr id="5" name="Picture 4"/>
          <p:cNvPicPr/>
          <p:nvPr/>
        </p:nvPicPr>
        <p:blipFill>
          <a:blip r:embed="rId2"/>
          <a:stretch>
            <a:fillRect/>
          </a:stretch>
        </p:blipFill>
        <p:spPr>
          <a:xfrm>
            <a:off x="2995611" y="1694497"/>
            <a:ext cx="5943601" cy="4106228"/>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424957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292662"/>
          </a:xfrm>
          <a:prstGeom prst="rect">
            <a:avLst/>
          </a:prstGeom>
          <a:noFill/>
        </p:spPr>
        <p:txBody>
          <a:bodyPr wrap="square" rtlCol="0">
            <a:spAutoFit/>
          </a:bodyPr>
          <a:lstStyle/>
          <a:p>
            <a:r>
              <a:rPr lang="en-US" sz="2400" dirty="0"/>
              <a:t>Onboarding…Personal Information and Contact Information</a:t>
            </a:r>
          </a:p>
          <a:p>
            <a:endParaRPr lang="en-US" dirty="0"/>
          </a:p>
          <a:p>
            <a:r>
              <a:rPr lang="en-US" dirty="0"/>
              <a:t>The employee is required to complete the fields for </a:t>
            </a:r>
            <a:r>
              <a:rPr lang="en-US" b="1" i="1" dirty="0"/>
              <a:t>address, gender, and date of birth </a:t>
            </a:r>
            <a:r>
              <a:rPr lang="en-US" dirty="0"/>
              <a:t>because that information is required for the employee to receive benefits. </a:t>
            </a:r>
            <a:endParaRPr lang="en-US" dirty="0">
              <a:solidFill>
                <a:srgbClr val="FF0000"/>
              </a:solidFill>
            </a:endParaRPr>
          </a:p>
        </p:txBody>
      </p:sp>
      <p:pic>
        <p:nvPicPr>
          <p:cNvPr id="5" name="Picture 4"/>
          <p:cNvPicPr/>
          <p:nvPr/>
        </p:nvPicPr>
        <p:blipFill>
          <a:blip r:embed="rId2"/>
          <a:stretch>
            <a:fillRect/>
          </a:stretch>
        </p:blipFill>
        <p:spPr>
          <a:xfrm>
            <a:off x="3371849" y="1648776"/>
            <a:ext cx="5038726" cy="4313874"/>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258491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292662"/>
          </a:xfrm>
          <a:prstGeom prst="rect">
            <a:avLst/>
          </a:prstGeom>
          <a:noFill/>
        </p:spPr>
        <p:txBody>
          <a:bodyPr wrap="square" rtlCol="0">
            <a:spAutoFit/>
          </a:bodyPr>
          <a:lstStyle/>
          <a:p>
            <a:r>
              <a:rPr lang="en-US" sz="2400" dirty="0"/>
              <a:t>Onboarding…Change Photo</a:t>
            </a:r>
          </a:p>
          <a:p>
            <a:endParaRPr lang="en-US" dirty="0"/>
          </a:p>
          <a:p>
            <a:r>
              <a:rPr lang="en-US" dirty="0"/>
              <a:t>Employee clicks on the Change My Photo button and Proposed screen opens allowing the employee to drag or upload a photograph.</a:t>
            </a:r>
            <a:endParaRPr lang="en-US" dirty="0">
              <a:solidFill>
                <a:srgbClr val="FF0000"/>
              </a:solidFill>
            </a:endParaRPr>
          </a:p>
        </p:txBody>
      </p:sp>
      <p:pic>
        <p:nvPicPr>
          <p:cNvPr id="5" name="Picture 4"/>
          <p:cNvPicPr/>
          <p:nvPr/>
        </p:nvPicPr>
        <p:blipFill>
          <a:blip r:embed="rId2"/>
          <a:stretch>
            <a:fillRect/>
          </a:stretch>
        </p:blipFill>
        <p:spPr>
          <a:xfrm>
            <a:off x="845819" y="2221230"/>
            <a:ext cx="4507231" cy="2541270"/>
          </a:xfrm>
          <a:prstGeom prst="rect">
            <a:avLst/>
          </a:prstGeom>
          <a:ln w="28575">
            <a:solidFill>
              <a:schemeClr val="tx1"/>
            </a:solidFill>
          </a:ln>
        </p:spPr>
      </p:pic>
      <p:pic>
        <p:nvPicPr>
          <p:cNvPr id="6" name="Picture 5"/>
          <p:cNvPicPr/>
          <p:nvPr/>
        </p:nvPicPr>
        <p:blipFill>
          <a:blip r:embed="rId3"/>
          <a:stretch>
            <a:fillRect/>
          </a:stretch>
        </p:blipFill>
        <p:spPr>
          <a:xfrm>
            <a:off x="6412230" y="2984500"/>
            <a:ext cx="5465445" cy="3054350"/>
          </a:xfrm>
          <a:prstGeom prst="rect">
            <a:avLst/>
          </a:prstGeom>
          <a:ln w="28575">
            <a:solidFill>
              <a:schemeClr val="tx1"/>
            </a:solidFill>
          </a:ln>
        </p:spPr>
      </p:pic>
      <p:sp>
        <p:nvSpPr>
          <p:cNvPr id="9"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83662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3337" y="817123"/>
            <a:ext cx="9603275" cy="2319681"/>
          </a:xfrm>
          <a:prstGeom prst="rect">
            <a:avLst/>
          </a:prstGeom>
        </p:spPr>
        <p:txBody>
          <a:bodyPr>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457200" indent="-457200">
              <a:buFont typeface="Arial" panose="020B0604020202020204" pitchFamily="34" charset="0"/>
              <a:buChar char="•"/>
            </a:pPr>
            <a:r>
              <a:rPr lang="en-US" sz="2100" dirty="0"/>
              <a:t>Supervisory Organization</a:t>
            </a:r>
          </a:p>
          <a:p>
            <a:endParaRPr lang="en-US" sz="2100" dirty="0"/>
          </a:p>
          <a:p>
            <a:pPr marL="457200" indent="-457200">
              <a:buFont typeface="Arial" panose="020B0604020202020204" pitchFamily="34" charset="0"/>
              <a:buChar char="•"/>
            </a:pPr>
            <a:r>
              <a:rPr lang="en-US" sz="2100" dirty="0"/>
              <a:t>Job Requisition Updates</a:t>
            </a:r>
          </a:p>
          <a:p>
            <a:endParaRPr lang="en-US" sz="2100" dirty="0"/>
          </a:p>
          <a:p>
            <a:pPr marL="457200" indent="-457200">
              <a:buFont typeface="Arial" panose="020B0604020202020204" pitchFamily="34" charset="0"/>
              <a:buChar char="•"/>
            </a:pPr>
            <a:r>
              <a:rPr lang="en-US" sz="2100" dirty="0"/>
              <a:t>Hiring Updates</a:t>
            </a:r>
          </a:p>
          <a:p>
            <a:endParaRPr lang="en-US" sz="2100" dirty="0"/>
          </a:p>
          <a:p>
            <a:pPr marL="457200" indent="-457200">
              <a:buFont typeface="Arial" panose="020B0604020202020204" pitchFamily="34" charset="0"/>
              <a:buChar char="•"/>
            </a:pPr>
            <a:r>
              <a:rPr lang="en-US" sz="2100" dirty="0"/>
              <a:t>Onboarding Overview</a:t>
            </a:r>
            <a:r>
              <a:rPr lang="en-US" dirty="0"/>
              <a:t/>
            </a:r>
            <a:br>
              <a:rPr lang="en-US" dirty="0"/>
            </a:br>
            <a:endParaRPr lang="en-US" dirty="0"/>
          </a:p>
        </p:txBody>
      </p:sp>
      <p:sp>
        <p:nvSpPr>
          <p:cNvPr id="4" name="Title 1"/>
          <p:cNvSpPr txBox="1">
            <a:spLocks/>
          </p:cNvSpPr>
          <p:nvPr/>
        </p:nvSpPr>
        <p:spPr>
          <a:xfrm>
            <a:off x="24447" y="134520"/>
            <a:ext cx="9603275" cy="68260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Agenda:</a:t>
            </a:r>
            <a:br>
              <a:rPr lang="en-US" dirty="0"/>
            </a:br>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4379" y="475821"/>
            <a:ext cx="4157706" cy="4473869"/>
          </a:xfrm>
          <a:prstGeom prst="rect">
            <a:avLst/>
          </a:prstGeom>
        </p:spPr>
      </p:pic>
    </p:spTree>
    <p:extLst>
      <p:ext uri="{BB962C8B-B14F-4D97-AF65-F5344CB8AC3E}">
        <p14:creationId xmlns:p14="http://schemas.microsoft.com/office/powerpoint/2010/main" val="409842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3667125" cy="3970318"/>
          </a:xfrm>
          <a:prstGeom prst="rect">
            <a:avLst/>
          </a:prstGeom>
          <a:noFill/>
        </p:spPr>
        <p:txBody>
          <a:bodyPr wrap="square" rtlCol="0">
            <a:spAutoFit/>
          </a:bodyPr>
          <a:lstStyle/>
          <a:p>
            <a:r>
              <a:rPr lang="en-US" sz="2400" dirty="0"/>
              <a:t>Onboarding…Waste Connections Onboarding Documents</a:t>
            </a:r>
          </a:p>
          <a:p>
            <a:endParaRPr lang="en-US" dirty="0"/>
          </a:p>
          <a:p>
            <a:r>
              <a:rPr lang="en-US" dirty="0"/>
              <a:t>The employee is to open and review each document. When done, click on the </a:t>
            </a:r>
            <a:r>
              <a:rPr lang="en-US" b="1" dirty="0"/>
              <a:t>I Agree </a:t>
            </a:r>
            <a:r>
              <a:rPr lang="en-US" dirty="0"/>
              <a:t>checkbox. If the employee is working in a state that requires its own onboarding documents, he/she will receive an inbox notification to complete them in the same manner as the previous onboarding documents.</a:t>
            </a:r>
          </a:p>
        </p:txBody>
      </p:sp>
      <p:pic>
        <p:nvPicPr>
          <p:cNvPr id="5" name="Picture 4"/>
          <p:cNvPicPr/>
          <p:nvPr/>
        </p:nvPicPr>
        <p:blipFill>
          <a:blip r:embed="rId2"/>
          <a:stretch>
            <a:fillRect/>
          </a:stretch>
        </p:blipFill>
        <p:spPr>
          <a:xfrm>
            <a:off x="4012692" y="1137983"/>
            <a:ext cx="7618095" cy="4112578"/>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49043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015663"/>
          </a:xfrm>
          <a:prstGeom prst="rect">
            <a:avLst/>
          </a:prstGeom>
          <a:noFill/>
        </p:spPr>
        <p:txBody>
          <a:bodyPr wrap="square" rtlCol="0">
            <a:spAutoFit/>
          </a:bodyPr>
          <a:lstStyle/>
          <a:p>
            <a:r>
              <a:rPr lang="en-US" sz="2400" dirty="0"/>
              <a:t>Onboarding…Payment Elections</a:t>
            </a:r>
          </a:p>
          <a:p>
            <a:endParaRPr lang="en-US" dirty="0"/>
          </a:p>
          <a:p>
            <a:r>
              <a:rPr lang="en-US" dirty="0"/>
              <a:t>Employees will click Payment Elections to choose how they would like to receive their paychecks.</a:t>
            </a:r>
            <a:endParaRPr lang="en-US" dirty="0">
              <a:solidFill>
                <a:srgbClr val="FF0000"/>
              </a:solidFill>
            </a:endParaRPr>
          </a:p>
        </p:txBody>
      </p:sp>
      <p:pic>
        <p:nvPicPr>
          <p:cNvPr id="5" name="Picture 4"/>
          <p:cNvPicPr/>
          <p:nvPr/>
        </p:nvPicPr>
        <p:blipFill>
          <a:blip r:embed="rId2"/>
          <a:stretch>
            <a:fillRect/>
          </a:stretch>
        </p:blipFill>
        <p:spPr>
          <a:xfrm>
            <a:off x="1811972" y="1705707"/>
            <a:ext cx="8193674" cy="3523517"/>
          </a:xfrm>
          <a:prstGeom prst="rect">
            <a:avLst/>
          </a:prstGeom>
          <a:ln w="28575">
            <a:solidFill>
              <a:schemeClr val="tx1"/>
            </a:solidFill>
          </a:ln>
        </p:spPr>
      </p:pic>
      <p:sp>
        <p:nvSpPr>
          <p:cNvPr id="9"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41419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674602" cy="1292662"/>
          </a:xfrm>
          <a:prstGeom prst="rect">
            <a:avLst/>
          </a:prstGeom>
          <a:noFill/>
        </p:spPr>
        <p:txBody>
          <a:bodyPr wrap="square" rtlCol="0">
            <a:spAutoFit/>
          </a:bodyPr>
          <a:lstStyle/>
          <a:p>
            <a:r>
              <a:rPr lang="en-US" sz="2400" dirty="0"/>
              <a:t>Onboarding…Payment Elections cont..</a:t>
            </a:r>
          </a:p>
          <a:p>
            <a:endParaRPr lang="en-US" dirty="0"/>
          </a:p>
          <a:p>
            <a:r>
              <a:rPr lang="en-US" dirty="0"/>
              <a:t>Employee will first select payment type and choose if his/her pay should be given in the form of a check, direct deposit, or pay card.</a:t>
            </a:r>
            <a:endParaRPr lang="en-US" dirty="0">
              <a:solidFill>
                <a:srgbClr val="FF0000"/>
              </a:solidFill>
            </a:endParaRPr>
          </a:p>
        </p:txBody>
      </p:sp>
      <p:pic>
        <p:nvPicPr>
          <p:cNvPr id="5" name="Picture 4"/>
          <p:cNvPicPr/>
          <p:nvPr/>
        </p:nvPicPr>
        <p:blipFill>
          <a:blip r:embed="rId2"/>
          <a:stretch>
            <a:fillRect/>
          </a:stretch>
        </p:blipFill>
        <p:spPr>
          <a:xfrm>
            <a:off x="2729070" y="1672590"/>
            <a:ext cx="6476683" cy="4423410"/>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50009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569660"/>
          </a:xfrm>
          <a:prstGeom prst="rect">
            <a:avLst/>
          </a:prstGeom>
          <a:noFill/>
        </p:spPr>
        <p:txBody>
          <a:bodyPr wrap="square" rtlCol="0">
            <a:spAutoFit/>
          </a:bodyPr>
          <a:lstStyle/>
          <a:p>
            <a:r>
              <a:rPr lang="en-US" sz="2400" dirty="0"/>
              <a:t>Onboarding…Payment Elections cont..</a:t>
            </a:r>
          </a:p>
          <a:p>
            <a:endParaRPr lang="en-US" dirty="0"/>
          </a:p>
          <a:p>
            <a:r>
              <a:rPr lang="en-US" dirty="0"/>
              <a:t>Employee will access </a:t>
            </a:r>
            <a:r>
              <a:rPr lang="en-US" b="1" dirty="0"/>
              <a:t>Use for Pay Type </a:t>
            </a:r>
            <a:r>
              <a:rPr lang="en-US" dirty="0"/>
              <a:t>to determine what the sources of payment are for the payment election. He/she will click and check </a:t>
            </a:r>
            <a:r>
              <a:rPr lang="en-US" b="1" dirty="0"/>
              <a:t>Bonus Payments</a:t>
            </a:r>
            <a:r>
              <a:rPr lang="en-US" dirty="0"/>
              <a:t>, </a:t>
            </a:r>
            <a:r>
              <a:rPr lang="en-US" b="1" dirty="0"/>
              <a:t>Expense Payments</a:t>
            </a:r>
            <a:r>
              <a:rPr lang="en-US" dirty="0"/>
              <a:t>, and/or </a:t>
            </a:r>
            <a:r>
              <a:rPr lang="en-US" b="1" dirty="0"/>
              <a:t>Regular Payments</a:t>
            </a:r>
            <a:r>
              <a:rPr lang="en-US" dirty="0"/>
              <a:t>.</a:t>
            </a:r>
          </a:p>
          <a:p>
            <a:endParaRPr lang="en-US" dirty="0"/>
          </a:p>
        </p:txBody>
      </p:sp>
      <p:pic>
        <p:nvPicPr>
          <p:cNvPr id="5" name="Picture 4"/>
          <p:cNvPicPr/>
          <p:nvPr/>
        </p:nvPicPr>
        <p:blipFill>
          <a:blip r:embed="rId2"/>
          <a:stretch>
            <a:fillRect/>
          </a:stretch>
        </p:blipFill>
        <p:spPr>
          <a:xfrm>
            <a:off x="2840672" y="1596389"/>
            <a:ext cx="6855778" cy="4518661"/>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92013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292662"/>
          </a:xfrm>
          <a:prstGeom prst="rect">
            <a:avLst/>
          </a:prstGeom>
          <a:noFill/>
        </p:spPr>
        <p:txBody>
          <a:bodyPr wrap="square" rtlCol="0">
            <a:spAutoFit/>
          </a:bodyPr>
          <a:lstStyle/>
          <a:p>
            <a:r>
              <a:rPr lang="en-US" sz="2400" dirty="0"/>
              <a:t>Onboarding…Payment Elections cont..</a:t>
            </a:r>
          </a:p>
          <a:p>
            <a:endParaRPr lang="en-US" dirty="0"/>
          </a:p>
          <a:p>
            <a:r>
              <a:rPr lang="en-US" dirty="0"/>
              <a:t>Employee enters all required and applicable account information </a:t>
            </a:r>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536330" y="1569660"/>
            <a:ext cx="10287001" cy="4479448"/>
          </a:xfrm>
          <a:prstGeom prst="rect">
            <a:avLst/>
          </a:prstGeom>
          <a:ln w="12700">
            <a:solidFill>
              <a:schemeClr val="tx1"/>
            </a:solidFill>
          </a:ln>
        </p:spPr>
      </p:pic>
    </p:spTree>
    <p:extLst>
      <p:ext uri="{BB962C8B-B14F-4D97-AF65-F5344CB8AC3E}">
        <p14:creationId xmlns:p14="http://schemas.microsoft.com/office/powerpoint/2010/main" val="427490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015663"/>
          </a:xfrm>
          <a:prstGeom prst="rect">
            <a:avLst/>
          </a:prstGeom>
          <a:noFill/>
        </p:spPr>
        <p:txBody>
          <a:bodyPr wrap="square" rtlCol="0">
            <a:spAutoFit/>
          </a:bodyPr>
          <a:lstStyle/>
          <a:p>
            <a:r>
              <a:rPr lang="en-US" sz="2400" dirty="0"/>
              <a:t>Onboarding…Payment Elections cont..</a:t>
            </a:r>
          </a:p>
          <a:p>
            <a:endParaRPr lang="en-US" dirty="0"/>
          </a:p>
          <a:p>
            <a:r>
              <a:rPr lang="en-US" dirty="0"/>
              <a:t>The </a:t>
            </a:r>
            <a:r>
              <a:rPr lang="en-US" b="1" dirty="0"/>
              <a:t>Manage Payment Elections</a:t>
            </a:r>
            <a:r>
              <a:rPr lang="en-US" dirty="0"/>
              <a:t> page allows the employee to submit or make changes to current elections. </a:t>
            </a:r>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720970" y="1415563"/>
            <a:ext cx="10322168" cy="4717306"/>
          </a:xfrm>
          <a:prstGeom prst="rect">
            <a:avLst/>
          </a:prstGeom>
          <a:ln w="12700">
            <a:solidFill>
              <a:schemeClr val="tx1"/>
            </a:solidFill>
          </a:ln>
        </p:spPr>
      </p:pic>
    </p:spTree>
    <p:extLst>
      <p:ext uri="{BB962C8B-B14F-4D97-AF65-F5344CB8AC3E}">
        <p14:creationId xmlns:p14="http://schemas.microsoft.com/office/powerpoint/2010/main" val="123529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015663"/>
          </a:xfrm>
          <a:prstGeom prst="rect">
            <a:avLst/>
          </a:prstGeom>
          <a:noFill/>
        </p:spPr>
        <p:txBody>
          <a:bodyPr wrap="square" rtlCol="0">
            <a:spAutoFit/>
          </a:bodyPr>
          <a:lstStyle/>
          <a:p>
            <a:r>
              <a:rPr lang="en-US" sz="2400" dirty="0"/>
              <a:t>Onboarding…Federal Withholdings</a:t>
            </a:r>
          </a:p>
          <a:p>
            <a:endParaRPr lang="en-US" dirty="0"/>
          </a:p>
          <a:p>
            <a:r>
              <a:rPr lang="en-US" dirty="0"/>
              <a:t>Employee enters all required and applicable information. </a:t>
            </a:r>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1688971" y="1389184"/>
            <a:ext cx="9601200" cy="4712677"/>
          </a:xfrm>
          <a:prstGeom prst="rect">
            <a:avLst/>
          </a:prstGeom>
          <a:ln w="12700">
            <a:solidFill>
              <a:schemeClr val="tx1"/>
            </a:solidFill>
          </a:ln>
        </p:spPr>
      </p:pic>
    </p:spTree>
    <p:extLst>
      <p:ext uri="{BB962C8B-B14F-4D97-AF65-F5344CB8AC3E}">
        <p14:creationId xmlns:p14="http://schemas.microsoft.com/office/powerpoint/2010/main" val="360218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015663"/>
          </a:xfrm>
          <a:prstGeom prst="rect">
            <a:avLst/>
          </a:prstGeom>
          <a:noFill/>
        </p:spPr>
        <p:txBody>
          <a:bodyPr wrap="square" rtlCol="0">
            <a:spAutoFit/>
          </a:bodyPr>
          <a:lstStyle/>
          <a:p>
            <a:r>
              <a:rPr lang="en-US" sz="2400" dirty="0"/>
              <a:t>Onboarding…Payment Elections cont..</a:t>
            </a:r>
          </a:p>
          <a:p>
            <a:endParaRPr lang="en-US" dirty="0"/>
          </a:p>
          <a:p>
            <a:r>
              <a:rPr lang="en-US" dirty="0"/>
              <a:t>Employee will enter all applicable information.</a:t>
            </a:r>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3902638" y="1079109"/>
            <a:ext cx="4581939" cy="5005168"/>
          </a:xfrm>
          <a:prstGeom prst="rect">
            <a:avLst/>
          </a:prstGeom>
          <a:ln w="12700">
            <a:solidFill>
              <a:schemeClr val="tx1"/>
            </a:solidFill>
          </a:ln>
        </p:spPr>
      </p:pic>
    </p:spTree>
    <p:extLst>
      <p:ext uri="{BB962C8B-B14F-4D97-AF65-F5344CB8AC3E}">
        <p14:creationId xmlns:p14="http://schemas.microsoft.com/office/powerpoint/2010/main" val="408579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292662"/>
          </a:xfrm>
          <a:prstGeom prst="rect">
            <a:avLst/>
          </a:prstGeom>
          <a:noFill/>
        </p:spPr>
        <p:txBody>
          <a:bodyPr wrap="square" rtlCol="0">
            <a:spAutoFit/>
          </a:bodyPr>
          <a:lstStyle/>
          <a:p>
            <a:r>
              <a:rPr lang="en-US" sz="2400" dirty="0"/>
              <a:t>Onboarding…Disability Self Identification</a:t>
            </a:r>
          </a:p>
          <a:p>
            <a:endParaRPr lang="en-US" dirty="0"/>
          </a:p>
          <a:p>
            <a:r>
              <a:rPr lang="en-US" dirty="0"/>
              <a:t>Employee will select the most appropriate option.</a:t>
            </a:r>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p:nvPr/>
        </p:nvPicPr>
        <p:blipFill>
          <a:blip r:embed="rId3"/>
          <a:stretch>
            <a:fillRect/>
          </a:stretch>
        </p:blipFill>
        <p:spPr>
          <a:xfrm>
            <a:off x="3596054" y="1046285"/>
            <a:ext cx="5266592" cy="5064369"/>
          </a:xfrm>
          <a:prstGeom prst="rect">
            <a:avLst/>
          </a:prstGeom>
          <a:ln w="12700">
            <a:solidFill>
              <a:schemeClr val="tx1"/>
            </a:solidFill>
          </a:ln>
        </p:spPr>
      </p:pic>
    </p:spTree>
    <p:extLst>
      <p:ext uri="{BB962C8B-B14F-4D97-AF65-F5344CB8AC3E}">
        <p14:creationId xmlns:p14="http://schemas.microsoft.com/office/powerpoint/2010/main" val="187389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292662"/>
          </a:xfrm>
          <a:prstGeom prst="rect">
            <a:avLst/>
          </a:prstGeom>
          <a:noFill/>
        </p:spPr>
        <p:txBody>
          <a:bodyPr wrap="square" rtlCol="0">
            <a:spAutoFit/>
          </a:bodyPr>
          <a:lstStyle/>
          <a:p>
            <a:r>
              <a:rPr lang="en-US" sz="2400" dirty="0"/>
              <a:t>Questions???</a:t>
            </a:r>
          </a:p>
          <a:p>
            <a:endParaRPr lang="en-US" dirty="0"/>
          </a:p>
          <a:p>
            <a:endParaRPr lang="en-US" dirty="0"/>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437" y="2357437"/>
            <a:ext cx="2143125" cy="21431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839" y="3976415"/>
            <a:ext cx="2143125" cy="214312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137" y="221099"/>
            <a:ext cx="2143125" cy="214312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513" y="1833290"/>
            <a:ext cx="2143125" cy="214312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954" y="1571216"/>
            <a:ext cx="2143125" cy="214312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257" y="1723616"/>
            <a:ext cx="2143125" cy="21431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583" y="3866741"/>
            <a:ext cx="2252799" cy="225279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258" y="214311"/>
            <a:ext cx="2143125" cy="214312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513" y="3969627"/>
            <a:ext cx="2169649" cy="2143125"/>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513" y="173655"/>
            <a:ext cx="2143125" cy="2143125"/>
          </a:xfrm>
          <a:prstGeom prst="rect">
            <a:avLst/>
          </a:prstGeom>
        </p:spPr>
      </p:pic>
    </p:spTree>
    <p:extLst>
      <p:ext uri="{BB962C8B-B14F-4D97-AF65-F5344CB8AC3E}">
        <p14:creationId xmlns:p14="http://schemas.microsoft.com/office/powerpoint/2010/main" val="369345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3338" y="817123"/>
            <a:ext cx="6053840" cy="2875646"/>
          </a:xfrm>
          <a:prstGeom prst="rect">
            <a:avLst/>
          </a:prstGeom>
        </p:spPr>
        <p:txBody>
          <a:bodyPr>
            <a:normAutofit fontScale="67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457200" indent="-457200">
              <a:buFont typeface="Arial" panose="020B0604020202020204" pitchFamily="34" charset="0"/>
              <a:buChar char="•"/>
            </a:pPr>
            <a:r>
              <a:rPr lang="en-US" sz="2700" dirty="0"/>
              <a:t>Become familiar with new hire Updates and processes as they relate to the job requisition, hiring, and onboarding</a:t>
            </a:r>
          </a:p>
          <a:p>
            <a:pPr marL="457200" indent="-457200">
              <a:buFont typeface="Arial" panose="020B0604020202020204" pitchFamily="34" charset="0"/>
              <a:buChar char="•"/>
            </a:pPr>
            <a:endParaRPr lang="en-US" sz="2700" dirty="0"/>
          </a:p>
          <a:p>
            <a:pPr marL="457200" indent="-457200">
              <a:buFont typeface="Arial" panose="020B0604020202020204" pitchFamily="34" charset="0"/>
              <a:buChar char="•"/>
            </a:pPr>
            <a:r>
              <a:rPr lang="en-US" sz="2700" dirty="0"/>
              <a:t>Review where in workday particular items are found and processes performed</a:t>
            </a:r>
          </a:p>
          <a:p>
            <a:pPr marL="457200" indent="-457200">
              <a:buFont typeface="Arial" panose="020B0604020202020204" pitchFamily="34" charset="0"/>
              <a:buChar char="•"/>
            </a:pPr>
            <a:endParaRPr lang="en-US" sz="2100" dirty="0"/>
          </a:p>
          <a:p>
            <a:pPr marL="457200" indent="-457200">
              <a:buFont typeface="Arial" panose="020B0604020202020204" pitchFamily="34" charset="0"/>
              <a:buChar char="•"/>
            </a:pPr>
            <a:endParaRPr lang="en-US" sz="2100" dirty="0"/>
          </a:p>
          <a:p>
            <a:pPr marL="457200" indent="-457200">
              <a:buFont typeface="Arial" panose="020B0604020202020204" pitchFamily="34" charset="0"/>
              <a:buChar char="•"/>
            </a:pPr>
            <a:endParaRPr lang="en-US" sz="2100" dirty="0"/>
          </a:p>
          <a:p>
            <a:pPr marL="457200" indent="-457200">
              <a:buFont typeface="Arial" panose="020B0604020202020204" pitchFamily="34" charset="0"/>
              <a:buChar char="•"/>
            </a:pPr>
            <a:endParaRPr lang="en-US" sz="2100" dirty="0"/>
          </a:p>
          <a:p>
            <a:endParaRPr lang="en-US" sz="2100" dirty="0"/>
          </a:p>
          <a:p>
            <a:r>
              <a:rPr lang="en-US" dirty="0"/>
              <a:t/>
            </a:r>
            <a:br>
              <a:rPr lang="en-US" dirty="0"/>
            </a:br>
            <a:endParaRPr lang="en-US" dirty="0"/>
          </a:p>
        </p:txBody>
      </p:sp>
      <p:sp>
        <p:nvSpPr>
          <p:cNvPr id="4" name="Title 1"/>
          <p:cNvSpPr txBox="1">
            <a:spLocks/>
          </p:cNvSpPr>
          <p:nvPr/>
        </p:nvSpPr>
        <p:spPr>
          <a:xfrm>
            <a:off x="24447" y="134520"/>
            <a:ext cx="9603275" cy="682603"/>
          </a:xfrm>
          <a:prstGeom prst="rect">
            <a:avLst/>
          </a:prstGeom>
        </p:spPr>
        <p:txBody>
          <a:bodyP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Objectives:</a:t>
            </a:r>
            <a:br>
              <a:rPr lang="en-US" dirty="0"/>
            </a:br>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4379" y="475821"/>
            <a:ext cx="4157706" cy="4473869"/>
          </a:xfrm>
          <a:prstGeom prst="rect">
            <a:avLst/>
          </a:prstGeom>
        </p:spPr>
      </p:pic>
    </p:spTree>
    <p:extLst>
      <p:ext uri="{BB962C8B-B14F-4D97-AF65-F5344CB8AC3E}">
        <p14:creationId xmlns:p14="http://schemas.microsoft.com/office/powerpoint/2010/main" val="110688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738610" cy="1292662"/>
          </a:xfrm>
          <a:prstGeom prst="rect">
            <a:avLst/>
          </a:prstGeom>
          <a:noFill/>
        </p:spPr>
        <p:txBody>
          <a:bodyPr wrap="square" rtlCol="0">
            <a:spAutoFit/>
          </a:bodyPr>
          <a:lstStyle/>
          <a:p>
            <a:r>
              <a:rPr lang="en-US" sz="2400" dirty="0"/>
              <a:t>Resources:</a:t>
            </a:r>
          </a:p>
          <a:p>
            <a:endParaRPr lang="en-US" dirty="0"/>
          </a:p>
          <a:p>
            <a:endParaRPr lang="en-US" dirty="0"/>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
        <p:nvSpPr>
          <p:cNvPr id="42" name="TextBox 41"/>
          <p:cNvSpPr txBox="1"/>
          <p:nvPr/>
        </p:nvSpPr>
        <p:spPr>
          <a:xfrm>
            <a:off x="79979" y="728627"/>
            <a:ext cx="11738610" cy="2031325"/>
          </a:xfrm>
          <a:prstGeom prst="rect">
            <a:avLst/>
          </a:prstGeom>
          <a:noFill/>
        </p:spPr>
        <p:txBody>
          <a:bodyPr wrap="square" rtlCol="0">
            <a:spAutoFit/>
          </a:bodyPr>
          <a:lstStyle/>
          <a:p>
            <a:r>
              <a:rPr lang="en-US" sz="2400" u="sng" dirty="0"/>
              <a:t>Job Aids Currently Available in the Learning Worklet:</a:t>
            </a:r>
          </a:p>
          <a:p>
            <a:pPr marL="342900" indent="-342900">
              <a:buFont typeface="Arial" panose="020B0604020202020204" pitchFamily="34" charset="0"/>
              <a:buChar char="•"/>
            </a:pPr>
            <a:r>
              <a:rPr lang="en-US" sz="2400" dirty="0"/>
              <a:t>Workday Overview for Recruiters</a:t>
            </a:r>
          </a:p>
          <a:p>
            <a:pPr marL="342900" indent="-342900">
              <a:buFont typeface="Arial" panose="020B0604020202020204" pitchFamily="34" charset="0"/>
              <a:buChar char="•"/>
            </a:pPr>
            <a:r>
              <a:rPr lang="en-US" sz="2400" dirty="0"/>
              <a:t>Employee Onboarding in Workday</a:t>
            </a:r>
          </a:p>
          <a:p>
            <a:endParaRPr lang="en-US" dirty="0"/>
          </a:p>
          <a:p>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472" y="1564593"/>
            <a:ext cx="4727332" cy="3683380"/>
          </a:xfrm>
          <a:prstGeom prst="rect">
            <a:avLst/>
          </a:prstGeom>
          <a:ln w="28575">
            <a:solidFill>
              <a:schemeClr val="tx1"/>
            </a:solidFill>
          </a:ln>
        </p:spPr>
      </p:pic>
    </p:spTree>
    <p:extLst>
      <p:ext uri="{BB962C8B-B14F-4D97-AF65-F5344CB8AC3E}">
        <p14:creationId xmlns:p14="http://schemas.microsoft.com/office/powerpoint/2010/main" val="48703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1696916"/>
            <a:ext cx="11738610" cy="1600438"/>
          </a:xfrm>
          <a:prstGeom prst="rect">
            <a:avLst/>
          </a:prstGeom>
          <a:noFill/>
        </p:spPr>
        <p:txBody>
          <a:bodyPr wrap="square" rtlCol="0">
            <a:spAutoFit/>
          </a:bodyPr>
          <a:lstStyle/>
          <a:p>
            <a:pPr algn="ctr"/>
            <a:r>
              <a:rPr lang="en-US" sz="8000" dirty="0"/>
              <a:t>THANK YOU!!</a:t>
            </a:r>
          </a:p>
          <a:p>
            <a:endParaRPr lang="en-US" dirty="0"/>
          </a:p>
        </p:txBody>
      </p:sp>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363705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 y="1309637"/>
            <a:ext cx="7894320" cy="5159473"/>
          </a:xfrm>
          <a:prstGeom prst="rect">
            <a:avLst/>
          </a:prstGeom>
          <a:ln w="28575">
            <a:solidFill>
              <a:schemeClr val="tx1"/>
            </a:solidFill>
          </a:ln>
        </p:spPr>
      </p:pic>
      <p:sp>
        <p:nvSpPr>
          <p:cNvPr id="3" name="TextBox 2"/>
          <p:cNvSpPr txBox="1"/>
          <p:nvPr/>
        </p:nvSpPr>
        <p:spPr>
          <a:xfrm>
            <a:off x="57150" y="0"/>
            <a:ext cx="7496175" cy="1015663"/>
          </a:xfrm>
          <a:prstGeom prst="rect">
            <a:avLst/>
          </a:prstGeom>
          <a:noFill/>
        </p:spPr>
        <p:txBody>
          <a:bodyPr wrap="square" rtlCol="0">
            <a:spAutoFit/>
          </a:bodyPr>
          <a:lstStyle/>
          <a:p>
            <a:r>
              <a:rPr lang="en-US" sz="2400" dirty="0"/>
              <a:t>Supervisory Organization &amp; Position Management: </a:t>
            </a:r>
          </a:p>
          <a:p>
            <a:endParaRPr lang="en-US" dirty="0"/>
          </a:p>
          <a:p>
            <a:r>
              <a:rPr lang="en-US" dirty="0"/>
              <a:t>The Primary Organizational Structure for Human Capital Management (HCM)</a:t>
            </a:r>
          </a:p>
        </p:txBody>
      </p:sp>
      <p:sp>
        <p:nvSpPr>
          <p:cNvPr id="11"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
        <p:nvSpPr>
          <p:cNvPr id="14" name="TextBox 13"/>
          <p:cNvSpPr txBox="1"/>
          <p:nvPr/>
        </p:nvSpPr>
        <p:spPr>
          <a:xfrm>
            <a:off x="8713182" y="1310051"/>
            <a:ext cx="3269682" cy="923330"/>
          </a:xfrm>
          <a:prstGeom prst="rect">
            <a:avLst/>
          </a:prstGeom>
          <a:noFill/>
        </p:spPr>
        <p:txBody>
          <a:bodyPr wrap="square" rtlCol="0">
            <a:spAutoFit/>
          </a:bodyPr>
          <a:lstStyle/>
          <a:p>
            <a:pPr marL="285750" indent="-285750">
              <a:buFont typeface="Arial" panose="020B0604020202020204" pitchFamily="34" charset="0"/>
              <a:buChar char="•"/>
            </a:pPr>
            <a:r>
              <a:rPr lang="en-US" dirty="0"/>
              <a:t>Every employee is hired into an approved, open position. </a:t>
            </a:r>
          </a:p>
          <a:p>
            <a:endParaRPr lang="en-US" dirty="0"/>
          </a:p>
        </p:txBody>
      </p:sp>
      <p:sp>
        <p:nvSpPr>
          <p:cNvPr id="15" name="TextBox 14"/>
          <p:cNvSpPr txBox="1"/>
          <p:nvPr/>
        </p:nvSpPr>
        <p:spPr>
          <a:xfrm>
            <a:off x="8809892" y="2201010"/>
            <a:ext cx="3269684"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t>Every employee is hired into a position which sits within a supervisory organization</a:t>
            </a:r>
          </a:p>
          <a:p>
            <a:endParaRPr lang="en-US" dirty="0"/>
          </a:p>
        </p:txBody>
      </p:sp>
      <p:sp>
        <p:nvSpPr>
          <p:cNvPr id="16" name="TextBox 15"/>
          <p:cNvSpPr txBox="1"/>
          <p:nvPr/>
        </p:nvSpPr>
        <p:spPr>
          <a:xfrm>
            <a:off x="8906602" y="3338145"/>
            <a:ext cx="3269684"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t>Workers are grouped and tracked within supervisory organizations. </a:t>
            </a:r>
          </a:p>
          <a:p>
            <a:endParaRPr lang="en-US" dirty="0"/>
          </a:p>
        </p:txBody>
      </p:sp>
    </p:spTree>
    <p:extLst>
      <p:ext uri="{BB962C8B-B14F-4D97-AF65-F5344CB8AC3E}">
        <p14:creationId xmlns:p14="http://schemas.microsoft.com/office/powerpoint/2010/main" val="13926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569660"/>
          </a:xfrm>
          <a:prstGeom prst="rect">
            <a:avLst/>
          </a:prstGeom>
          <a:noFill/>
        </p:spPr>
        <p:txBody>
          <a:bodyPr wrap="square" rtlCol="0">
            <a:spAutoFit/>
          </a:bodyPr>
          <a:lstStyle/>
          <a:p>
            <a:r>
              <a:rPr lang="en-US" sz="2400" dirty="0"/>
              <a:t>Job Requisition…Worker Policy Organizations by Supervisory Organization Report</a:t>
            </a:r>
          </a:p>
          <a:p>
            <a:endParaRPr lang="en-US" dirty="0"/>
          </a:p>
          <a:p>
            <a:r>
              <a:rPr lang="en-US" dirty="0"/>
              <a:t>When selecting the supervisory organization and location for the job requisition, The “Worker Policy Organizations by Supervisory Organization” report can be used to verify location and organization assignments.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358" y="1437632"/>
            <a:ext cx="3238500" cy="2376828"/>
          </a:xfrm>
          <a:prstGeom prst="rect">
            <a:avLst/>
          </a:prstGeom>
          <a:ln w="285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549" y="1441644"/>
            <a:ext cx="2295525" cy="2372816"/>
          </a:xfrm>
          <a:prstGeom prst="rect">
            <a:avLst/>
          </a:prstGeom>
          <a:ln w="28575">
            <a:solidFill>
              <a:schemeClr val="tx1"/>
            </a:solidFill>
          </a:ln>
        </p:spPr>
      </p:pic>
      <p:sp>
        <p:nvSpPr>
          <p:cNvPr id="13"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458" y="3937534"/>
            <a:ext cx="10607919" cy="2387929"/>
          </a:xfrm>
          <a:prstGeom prst="rect">
            <a:avLst/>
          </a:prstGeom>
          <a:ln w="28575">
            <a:solidFill>
              <a:schemeClr val="tx1"/>
            </a:solidFill>
          </a:ln>
        </p:spPr>
      </p:pic>
      <p:sp>
        <p:nvSpPr>
          <p:cNvPr id="8" name="Rectangle 7"/>
          <p:cNvSpPr/>
          <p:nvPr/>
        </p:nvSpPr>
        <p:spPr>
          <a:xfrm>
            <a:off x="949570" y="4783015"/>
            <a:ext cx="10340602" cy="545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411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 y="0"/>
            <a:ext cx="11820525" cy="1569660"/>
          </a:xfrm>
          <a:prstGeom prst="rect">
            <a:avLst/>
          </a:prstGeom>
          <a:noFill/>
        </p:spPr>
        <p:txBody>
          <a:bodyPr wrap="square" rtlCol="0">
            <a:spAutoFit/>
          </a:bodyPr>
          <a:lstStyle/>
          <a:p>
            <a:r>
              <a:rPr lang="en-US" sz="2400" dirty="0"/>
              <a:t>Job Requisition…Job Profile</a:t>
            </a:r>
          </a:p>
          <a:p>
            <a:endParaRPr lang="en-US" dirty="0"/>
          </a:p>
          <a:p>
            <a:r>
              <a:rPr lang="en-US" dirty="0"/>
              <a:t>Titles have been condensed to job profiles that cover a variety of job titles that managers can change in the business-card title.</a:t>
            </a:r>
          </a:p>
          <a:p>
            <a:endParaRPr lang="en-US" dirty="0"/>
          </a:p>
        </p:txBody>
      </p:sp>
      <p:sp>
        <p:nvSpPr>
          <p:cNvPr id="13"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791" y="1432560"/>
            <a:ext cx="4577241" cy="4695678"/>
          </a:xfrm>
          <a:prstGeom prst="rect">
            <a:avLst/>
          </a:prstGeom>
          <a:ln w="28575">
            <a:solidFill>
              <a:schemeClr val="tx1"/>
            </a:solidFill>
          </a:ln>
        </p:spPr>
      </p:pic>
    </p:spTree>
    <p:extLst>
      <p:ext uri="{BB962C8B-B14F-4D97-AF65-F5344CB8AC3E}">
        <p14:creationId xmlns:p14="http://schemas.microsoft.com/office/powerpoint/2010/main" val="292533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372850" cy="2123658"/>
          </a:xfrm>
          <a:prstGeom prst="rect">
            <a:avLst/>
          </a:prstGeom>
          <a:noFill/>
        </p:spPr>
        <p:txBody>
          <a:bodyPr wrap="square" rtlCol="0">
            <a:spAutoFit/>
          </a:bodyPr>
          <a:lstStyle/>
          <a:p>
            <a:r>
              <a:rPr lang="en-US" sz="2400" dirty="0"/>
              <a:t>Job Requisition…Comment Box</a:t>
            </a:r>
          </a:p>
          <a:p>
            <a:endParaRPr lang="en-US" dirty="0"/>
          </a:p>
          <a:p>
            <a:r>
              <a:rPr lang="en-US" dirty="0"/>
              <a:t>Once the job requisition has been completed, the salary or hourly rate is documented in the comment box at the bottom of the page.  In addition to the hourly information, please include the Vacation Rate as well.  The Vacation rate is required for all hourly employees.</a:t>
            </a:r>
          </a:p>
          <a:p>
            <a:endParaRPr lang="en-US" dirty="0"/>
          </a:p>
          <a:p>
            <a:r>
              <a:rPr lang="en-US" dirty="0"/>
              <a:t>The hiring manager will also select the Vacation plan for hourly employees when proposing compensation.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877" y="2642234"/>
            <a:ext cx="8469070" cy="2834641"/>
          </a:xfrm>
          <a:prstGeom prst="rect">
            <a:avLst/>
          </a:prstGeom>
          <a:ln w="28575">
            <a:solidFill>
              <a:schemeClr val="tx1"/>
            </a:solidFill>
          </a:ln>
        </p:spPr>
      </p:pic>
      <p:sp>
        <p:nvSpPr>
          <p:cNvPr id="7"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25028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363706" cy="1292662"/>
          </a:xfrm>
          <a:prstGeom prst="rect">
            <a:avLst/>
          </a:prstGeom>
          <a:noFill/>
        </p:spPr>
        <p:txBody>
          <a:bodyPr wrap="square" rtlCol="0">
            <a:spAutoFit/>
          </a:bodyPr>
          <a:lstStyle/>
          <a:p>
            <a:r>
              <a:rPr lang="en-US" sz="2400" dirty="0"/>
              <a:t>Hiring an Employee</a:t>
            </a:r>
          </a:p>
          <a:p>
            <a:endParaRPr lang="en-US" dirty="0"/>
          </a:p>
          <a:p>
            <a:r>
              <a:rPr lang="en-US" dirty="0"/>
              <a:t>The hire date must be accurate as that’s when Payroll will begin paying the employee. A reason for the hire must now be selected. Also, make sure the appropriate Pay Rate Type is selected.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892" y="1952625"/>
            <a:ext cx="6797040" cy="4000500"/>
          </a:xfrm>
          <a:prstGeom prst="rect">
            <a:avLst/>
          </a:prstGeom>
          <a:ln w="28575">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153746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1" y="0"/>
            <a:ext cx="11482578" cy="2123658"/>
          </a:xfrm>
          <a:prstGeom prst="rect">
            <a:avLst/>
          </a:prstGeom>
          <a:noFill/>
        </p:spPr>
        <p:txBody>
          <a:bodyPr wrap="square" rtlCol="0">
            <a:spAutoFit/>
          </a:bodyPr>
          <a:lstStyle/>
          <a:p>
            <a:r>
              <a:rPr lang="en-US" sz="2400" dirty="0"/>
              <a:t>Hiring an Employee cont.…</a:t>
            </a:r>
          </a:p>
          <a:p>
            <a:endParaRPr lang="en-US" dirty="0"/>
          </a:p>
          <a:p>
            <a:r>
              <a:rPr lang="en-US" dirty="0"/>
              <a:t>Another required screen under Additional Information of the Job Requisition page is Job Classification. The Job Classification field requires a selection for Previous Organization. There are two options which are PWS (Progressive Waste) and WCI (Waste Connections). The selection in this field is based on legacy location which is extremely important as it drives benefit eligibility for the employee. The Previous Organization selection will need to be performed until June 1, 2017.  </a:t>
            </a:r>
          </a:p>
        </p:txBody>
      </p:sp>
      <p:pic>
        <p:nvPicPr>
          <p:cNvPr id="5" name="Picture 4"/>
          <p:cNvPicPr/>
          <p:nvPr/>
        </p:nvPicPr>
        <p:blipFill>
          <a:blip r:embed="rId2"/>
          <a:stretch>
            <a:fillRect/>
          </a:stretch>
        </p:blipFill>
        <p:spPr>
          <a:xfrm>
            <a:off x="3537584" y="1969770"/>
            <a:ext cx="4291965" cy="4107180"/>
          </a:xfrm>
          <a:prstGeom prst="rect">
            <a:avLst/>
          </a:prstGeom>
          <a:ln w="19050">
            <a:solidFill>
              <a:schemeClr val="tx1"/>
            </a:solidFill>
          </a:ln>
        </p:spPr>
      </p:pic>
      <p:sp>
        <p:nvSpPr>
          <p:cNvPr id="8" name="Footer Placeholder 7"/>
          <p:cNvSpPr>
            <a:spLocks noGrp="1"/>
          </p:cNvSpPr>
          <p:nvPr>
            <p:ph type="ftr" sz="quarter" idx="11"/>
          </p:nvPr>
        </p:nvSpPr>
        <p:spPr>
          <a:xfrm>
            <a:off x="79979" y="6548799"/>
            <a:ext cx="5938836" cy="309201"/>
          </a:xfrm>
        </p:spPr>
        <p:txBody>
          <a:bodyPr/>
          <a:lstStyle/>
          <a:p>
            <a:r>
              <a:rPr lang="en-US" dirty="0"/>
              <a:t>Copyright ©2017 Waste Connections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0171" y="82296"/>
            <a:ext cx="798197" cy="858894"/>
          </a:xfrm>
          <a:prstGeom prst="rect">
            <a:avLst/>
          </a:prstGeom>
        </p:spPr>
      </p:pic>
    </p:spTree>
    <p:extLst>
      <p:ext uri="{BB962C8B-B14F-4D97-AF65-F5344CB8AC3E}">
        <p14:creationId xmlns:p14="http://schemas.microsoft.com/office/powerpoint/2010/main" val="290212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6629</TotalTime>
  <Words>1215</Words>
  <Application>Microsoft Office PowerPoint</Application>
  <PresentationFormat>Custom</PresentationFormat>
  <Paragraphs>149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Gallery</vt:lpstr>
      <vt:lpstr>Get Em’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Nolan Wade</dc:creator>
  <cp:lastModifiedBy>Stephanie Ellis</cp:lastModifiedBy>
  <cp:revision>78</cp:revision>
  <dcterms:created xsi:type="dcterms:W3CDTF">2017-02-12T05:49:32Z</dcterms:created>
  <dcterms:modified xsi:type="dcterms:W3CDTF">2017-03-17T12:20:52Z</dcterms:modified>
</cp:coreProperties>
</file>